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68" r:id="rId6"/>
    <p:sldId id="269" r:id="rId7"/>
    <p:sldId id="270" r:id="rId8"/>
    <p:sldId id="271" r:id="rId9"/>
    <p:sldId id="272" r:id="rId10"/>
    <p:sldId id="273" r:id="rId11"/>
    <p:sldId id="276" r:id="rId12"/>
    <p:sldId id="274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6" autoAdjust="0"/>
    <p:restoredTop sz="94660"/>
  </p:normalViewPr>
  <p:slideViewPr>
    <p:cSldViewPr snapToGrid="0">
      <p:cViewPr>
        <p:scale>
          <a:sx n="75" d="100"/>
          <a:sy n="75" d="100"/>
        </p:scale>
        <p:origin x="101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6701-1B27-1198-9C25-86ADCD01E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23410-E9A5-44CA-BC20-583394CB3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B0E59-76DF-037A-F504-59427AD1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E66E4-86C1-5248-1BF3-17CEB80E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BB3DB-0FED-49A4-D534-26EBD6D1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58C5-BA28-C157-431C-A2F5917E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5C456-4203-592F-719C-C3C6F2532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1A05E-41E4-27E6-07E2-F90B69F0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F99F0-ED68-0E51-FC07-384B4A6D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38381-7BEF-28CC-2828-E1E932E6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09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40B06B-8A2C-D37E-AC39-E58CB4B93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298F0-A41E-1928-DF71-1205FED25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ACCEF-5C5C-250D-4FCB-613B477E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81D6-A404-04C4-381A-E1AC6DE7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E358F-F6CD-52AD-4C5E-6ACB8B03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54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A71B4-0820-0FD1-E537-B3B653CA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1CF4-8436-D948-2C21-655E0D757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68B4-38B2-C050-44D8-0942150B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D8862-ECD0-40E5-65ED-48F99818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9D2C4-7F0B-A87D-7151-A0D39526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70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F492-D7FD-F7DA-23C9-8E6CC210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1CA1D-C350-4019-F26B-765C2468A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C6C3F-731A-3865-F4E8-A5967FFC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85BE7-CA13-88CC-1310-AD691D1F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2EAE5-E5C6-1859-2145-FBEA9CE3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43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6961-B467-8121-4DD4-3C586D39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5AE31-9927-3BDF-690D-EFD25561E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25AE7-C1CA-AA33-9E92-D5F20B02E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60E81-25C0-76DF-0335-06E507F97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FC3F4-D0F5-43D0-937F-4AAAAFE46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792E6-E75B-7A7F-BA26-FC0971E2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95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2F91-9C2F-8350-8A3D-B52B7D9A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1E4A3-68EF-F32A-CAEC-50A43FE2F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DF856-9683-A571-1CB1-05461F5C7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1D75FE-4D42-8E7A-BF28-6C6D505AF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0BC3E-6231-A21E-8097-E1F51BF41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0CE81-ACAA-EDA9-7F2D-506CAC20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61A2F5-3635-84AD-4FF3-C0BD828F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3C1AA-464F-DA65-D060-E4AA8478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10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DA12-8707-7265-60F1-878A090E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1F6AA-87D3-B1C4-F206-2AADB9EA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61106-F81D-017D-207B-EDB35B22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A17BF-DE43-7903-2CFE-153D1EC3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2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23270-4DDC-A4C6-7FE9-92AA835D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08D33-D188-9240-8A50-D8CC8480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4867B-0003-5A43-3518-5C416882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01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476B-C8E7-1109-B444-85172399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B9C2C-80FB-DEFB-EDB5-FCD3AF9E8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1932F-A014-4DB0-0886-52F22615B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28CC3-98EB-7D4B-680A-B47AFB050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CD242-CD3E-8D1B-C1C4-4664C4C2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97543-5602-576B-FDF8-C537A697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8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6E30-DB78-F4D2-BF7C-40FF578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41118-C5C3-BD69-1EB1-18A09CB69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B60BB-A021-AF27-6E2A-F5F712E14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E279E-B709-FAE8-3BA8-40B1CEA6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0F369-6928-86F1-5F47-2D1D9C3E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E6DF8-A131-81A4-4390-A15A1ED0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05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99000"/>
                    </a14:imgEffect>
                    <a14:imgEffect>
                      <a14:colorTemperature colorTemp="4555"/>
                    </a14:imgEffect>
                    <a14:imgEffect>
                      <a14:saturation sat="3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C6B70-C759-ECCD-6EA0-DF9B3DA4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3D167-94CE-159B-0665-687EAA473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FA0DF-8BE4-2854-67B2-576FF70DB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132A0-B917-4774-AE93-F6B2D2A77ABA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8F96E-864D-124B-6F1A-47D47FC59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4AAEE-9A3C-2665-FA15-A65247247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08244-4E0D-4E40-AF33-01C393083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72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65907D-E8A3-DF58-7653-457E62B42B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65E377-C9D0-E484-7F13-F1E9CFBF5736}"/>
              </a:ext>
            </a:extLst>
          </p:cNvPr>
          <p:cNvSpPr/>
          <p:nvPr/>
        </p:nvSpPr>
        <p:spPr>
          <a:xfrm>
            <a:off x="-1" y="2078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5770123-70FE-2F86-BB04-D89D73EF6F1E}"/>
              </a:ext>
            </a:extLst>
          </p:cNvPr>
          <p:cNvSpPr>
            <a:spLocks noGrp="1"/>
          </p:cNvSpPr>
          <p:nvPr/>
        </p:nvSpPr>
        <p:spPr>
          <a:xfrm>
            <a:off x="659380" y="5095451"/>
            <a:ext cx="11077349" cy="2179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     PRESENTED BY:                                                                             UNDER THE GUIDANCE OF: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JIYA GARG (207R1A6688</a:t>
            </a:r>
            <a:r>
              <a:rPr lang="en-US" sz="2400" b="1" dirty="0">
                <a:solidFill>
                  <a:schemeClr val="bg1"/>
                </a:solidFill>
              </a:rPr>
              <a:t>)                                                                              MR.SK.SHARIF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L.ABHINAV(207R1A6698)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K.SANJAY   (207R1A6695)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10A893-AE2E-4AEF-8781-BF63A3BD3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467" y="1720719"/>
            <a:ext cx="9881063" cy="23876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(Body)"/>
              </a:rPr>
              <a:t>Effective Fake News Detection </a:t>
            </a:r>
            <a:br>
              <a:rPr lang="en-US" dirty="0">
                <a:solidFill>
                  <a:schemeClr val="bg1"/>
                </a:solidFill>
                <a:latin typeface="Calibri (Body)"/>
              </a:rPr>
            </a:br>
            <a:r>
              <a:rPr lang="en-US" dirty="0">
                <a:solidFill>
                  <a:schemeClr val="bg1"/>
                </a:solidFill>
                <a:latin typeface="Calibri (Body)"/>
              </a:rPr>
              <a:t>with </a:t>
            </a:r>
            <a:br>
              <a:rPr lang="en-US" dirty="0">
                <a:solidFill>
                  <a:schemeClr val="bg1"/>
                </a:solidFill>
                <a:latin typeface="Calibri (Body)"/>
              </a:rPr>
            </a:br>
            <a:r>
              <a:rPr lang="en-US" dirty="0">
                <a:solidFill>
                  <a:schemeClr val="bg1"/>
                </a:solidFill>
                <a:latin typeface="Calibri (Body)"/>
              </a:rPr>
              <a:t>Machine Learning</a:t>
            </a:r>
            <a:endParaRPr lang="en-IN" dirty="0">
              <a:solidFill>
                <a:schemeClr val="bg1"/>
              </a:solidFill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FC9E2-787F-1BC2-DCB0-39201B70A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" t="6570" r="796" b="18402"/>
          <a:stretch/>
        </p:blipFill>
        <p:spPr>
          <a:xfrm>
            <a:off x="-2" y="0"/>
            <a:ext cx="12192002" cy="141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9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0BF3B-D35C-9CFD-D1D2-4B405684F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10AF843-D057-1D98-C1EF-5A80CAA297FF}"/>
              </a:ext>
            </a:extLst>
          </p:cNvPr>
          <p:cNvSpPr txBox="1"/>
          <p:nvPr/>
        </p:nvSpPr>
        <p:spPr>
          <a:xfrm>
            <a:off x="2158590" y="0"/>
            <a:ext cx="94612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solidFill>
                  <a:schemeClr val="bg1"/>
                </a:solidFill>
              </a:rPr>
              <a:t>MODEL EXECUTION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0ECCE858-990F-E1FD-E938-11D0D5A0EA1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97" y="1169551"/>
            <a:ext cx="9393605" cy="5206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91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A9BAA-E453-E660-1CA6-EC39E4417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9AD8A0-7D50-5046-365C-C877158BEE65}"/>
              </a:ext>
            </a:extLst>
          </p:cNvPr>
          <p:cNvSpPr txBox="1"/>
          <p:nvPr/>
        </p:nvSpPr>
        <p:spPr>
          <a:xfrm>
            <a:off x="2158590" y="0"/>
            <a:ext cx="94612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solidFill>
                  <a:schemeClr val="bg1"/>
                </a:solidFill>
              </a:rPr>
              <a:t>MODEL EXECUTION</a:t>
            </a: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5BD1573A-32FF-CAA8-2D47-89E9B1AA45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371" y="1253330"/>
            <a:ext cx="8763171" cy="5031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049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4F74A-B50C-1AA5-3BFB-F58103A92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033A0-ACA4-0921-C999-CFAC2857BC0A}"/>
              </a:ext>
            </a:extLst>
          </p:cNvPr>
          <p:cNvSpPr txBox="1"/>
          <p:nvPr/>
        </p:nvSpPr>
        <p:spPr>
          <a:xfrm>
            <a:off x="978183" y="0"/>
            <a:ext cx="94612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0" b="1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46B6EF80-86AB-03C4-7C0C-825C7DC1CEB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46" y="1169551"/>
            <a:ext cx="8920995" cy="52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1A5D0B-B006-5364-4663-9D95544F9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04" t="7461" r="18489" b="5116"/>
          <a:stretch/>
        </p:blipFill>
        <p:spPr>
          <a:xfrm>
            <a:off x="1752546" y="1600200"/>
            <a:ext cx="8920995" cy="48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33184F-8691-71F9-7AFC-005A191BB57B}"/>
              </a:ext>
            </a:extLst>
          </p:cNvPr>
          <p:cNvSpPr/>
          <p:nvPr/>
        </p:nvSpPr>
        <p:spPr>
          <a:xfrm>
            <a:off x="-45027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942752-40AB-1BD4-54A9-53226BB0E872}"/>
              </a:ext>
            </a:extLst>
          </p:cNvPr>
          <p:cNvSpPr/>
          <p:nvPr/>
        </p:nvSpPr>
        <p:spPr>
          <a:xfrm>
            <a:off x="-1" y="-1"/>
            <a:ext cx="12146974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39ED77-9CB1-1898-6381-BD182B70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References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33EE4C-82CD-3733-86B2-66F165EE9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076"/>
            <a:ext cx="10331370" cy="438288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Fake news from Kaggle dataset , Real news from Signal Media News.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Tandoc, E. C., Lim, Z. W., &amp; Ling, R. (2017). Defining "Fake News." Digital Journel 6(2), 137–153. doi:10.1080/21670811.2017.1360143.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Marchi, R. (2012). With Facebook, blogs, and fake NEWS, Teens Reject Journalistic "Objectivity' Journal of Communication Inquiry, 36(3), 246-262. doi:10.1177/0196859912458700.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Price, V., &amp; Zaller, J. (1993). Who gets the news? Alternative measures of news reception and their implications for research. Public Opinion Quarterly, 57(2), 133. doi:10.1086/269363.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Balmas, M. (2012). When fake news becomes real. Communication Research, 41(3), 430-454.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Books">
                <a:extLst>
                  <a:ext uri="{FF2B5EF4-FFF2-40B4-BE49-F238E27FC236}">
                    <a16:creationId xmlns:a16="http://schemas.microsoft.com/office/drawing/2014/main" id="{8870859A-D0CF-CF3A-ED44-AF152714C0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7663892"/>
                  </p:ext>
                </p:extLst>
              </p:nvPr>
            </p:nvGraphicFramePr>
            <p:xfrm>
              <a:off x="9372344" y="-440540"/>
              <a:ext cx="2781556" cy="27498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81556" cy="2749856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87529" ay="1415503" az="5364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52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Books">
                <a:extLst>
                  <a:ext uri="{FF2B5EF4-FFF2-40B4-BE49-F238E27FC236}">
                    <a16:creationId xmlns:a16="http://schemas.microsoft.com/office/drawing/2014/main" id="{8870859A-D0CF-CF3A-ED44-AF152714C0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2344" y="-440540"/>
                <a:ext cx="2781556" cy="27498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563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9E4726-C063-4774-ABF5-9028BD6C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84" y="914400"/>
            <a:ext cx="12161520" cy="5029199"/>
          </a:xfrm>
        </p:spPr>
        <p:txBody>
          <a:bodyPr>
            <a:noAutofit/>
          </a:bodyPr>
          <a:lstStyle/>
          <a:p>
            <a:r>
              <a:rPr lang="en-US" sz="9400" b="1" dirty="0">
                <a:solidFill>
                  <a:schemeClr val="bg1"/>
                </a:solidFill>
              </a:rPr>
              <a:t>THANK YOU FOR YOUR </a:t>
            </a:r>
            <a:br>
              <a:rPr lang="en-US" sz="9400" b="1" dirty="0">
                <a:solidFill>
                  <a:schemeClr val="bg1"/>
                </a:solidFill>
              </a:rPr>
            </a:br>
            <a:r>
              <a:rPr lang="en-US" sz="9400" b="1" dirty="0">
                <a:solidFill>
                  <a:schemeClr val="bg1"/>
                </a:solidFill>
              </a:rPr>
              <a:t>ATTENTION…. </a:t>
            </a:r>
            <a:br>
              <a:rPr lang="en-US" sz="9400" b="1" dirty="0">
                <a:solidFill>
                  <a:schemeClr val="bg1"/>
                </a:solidFill>
              </a:rPr>
            </a:br>
            <a:r>
              <a:rPr lang="en-US" sz="9400" b="1" dirty="0">
                <a:solidFill>
                  <a:schemeClr val="bg1"/>
                </a:solidFill>
              </a:rPr>
              <a:t>ANY QUERIES?</a:t>
            </a:r>
            <a:endParaRPr lang="en-IN" sz="9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75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98A19-8574-C6E9-A416-EFAE093F70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092835-B060-7F78-0144-E9AAF5933AE2}"/>
              </a:ext>
            </a:extLst>
          </p:cNvPr>
          <p:cNvSpPr/>
          <p:nvPr/>
        </p:nvSpPr>
        <p:spPr>
          <a:xfrm>
            <a:off x="0" y="-1"/>
            <a:ext cx="7691344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33EE4C-82CD-3733-86B2-66F165EE9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3" y="1607414"/>
            <a:ext cx="7404290" cy="42011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effectLst/>
              </a:rPr>
              <a:t>We use a technology t</a:t>
            </a:r>
            <a:r>
              <a:rPr lang="en-US" dirty="0">
                <a:solidFill>
                  <a:schemeClr val="bg1"/>
                </a:solidFill>
              </a:rPr>
              <a:t>hat uses </a:t>
            </a:r>
            <a:r>
              <a:rPr lang="en-US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methodologies and algorithms for detecting fake news articles, creators and subjects from online social networks</a:t>
            </a:r>
            <a:r>
              <a:rPr lang="en-US" dirty="0">
                <a:solidFill>
                  <a:schemeClr val="bg1"/>
                </a:solidFill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ea typeface="Times New Roman" panose="02020603050405020304" pitchFamily="18" charset="0"/>
              </a:rPr>
              <a:t>T</a:t>
            </a:r>
            <a:r>
              <a:rPr lang="en-US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here</a:t>
            </a:r>
            <a:r>
              <a:rPr lang="en-US" dirty="0">
                <a:solidFill>
                  <a:schemeClr val="bg1"/>
                </a:solidFill>
              </a:rPr>
              <a:t> are a variety of innovative solutions being developed.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It is crucial that we continue to explore and develop effective solutions to combat the spread of fake news and protect the integrity of information.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39ED77-9CB1-1898-6381-BD182B70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09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ABSTRACT</a:t>
            </a:r>
          </a:p>
        </p:txBody>
      </p:sp>
      <p:pic>
        <p:nvPicPr>
          <p:cNvPr id="1028" name="Picture 4" descr="No message in fake news - Seven types of fake news identified to help detect  misinformation | The Economic Times">
            <a:extLst>
              <a:ext uri="{FF2B5EF4-FFF2-40B4-BE49-F238E27FC236}">
                <a16:creationId xmlns:a16="http://schemas.microsoft.com/office/drawing/2014/main" id="{C51E67CD-BA1C-A212-C359-EF03575DD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35" y="1607414"/>
            <a:ext cx="4188073" cy="3374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28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33184F-8691-71F9-7AFC-005A191BB57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51889-6CDF-467E-4492-CE6AB5C2B114}"/>
              </a:ext>
            </a:extLst>
          </p:cNvPr>
          <p:cNvSpPr/>
          <p:nvPr/>
        </p:nvSpPr>
        <p:spPr>
          <a:xfrm>
            <a:off x="0" y="-1"/>
            <a:ext cx="7569048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39ED77-9CB1-1898-6381-BD182B70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EXISTING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33EE4C-82CD-3733-86B2-66F165EE9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4" y="1690688"/>
            <a:ext cx="7072746" cy="46672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>
                <a:solidFill>
                  <a:schemeClr val="bg1"/>
                </a:solidFill>
                <a:effectLst/>
              </a:rPr>
              <a:t>he existing system for combating fake news primarily relies on human Effort  fact-checkers and journalists.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>
                <a:solidFill>
                  <a:schemeClr val="bg1"/>
                </a:solidFill>
                <a:effectLst/>
              </a:rPr>
              <a:t>his process can be time-consuming and  labor-intensive </a:t>
            </a:r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  <a:effectLst/>
              </a:rPr>
              <a:t>n case of large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effectLst/>
              </a:rPr>
              <a:t>Different organizations </a:t>
            </a:r>
            <a:r>
              <a:rPr lang="en-US" dirty="0">
                <a:solidFill>
                  <a:schemeClr val="bg1"/>
                </a:solidFill>
              </a:rPr>
              <a:t>use different </a:t>
            </a:r>
            <a:r>
              <a:rPr lang="en-US" dirty="0">
                <a:solidFill>
                  <a:schemeClr val="bg1"/>
                </a:solidFill>
                <a:effectLst/>
              </a:rPr>
              <a:t>criteria for determining news is true or false,this can lead to inaccuracies.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E3962-7E1D-CD6F-AD84-2E46F167A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" r="10985"/>
          <a:stretch/>
        </p:blipFill>
        <p:spPr>
          <a:xfrm>
            <a:off x="7691763" y="1745131"/>
            <a:ext cx="4326569" cy="3575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01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33184F-8691-71F9-7AFC-005A191BB57B}"/>
              </a:ext>
            </a:extLst>
          </p:cNvPr>
          <p:cNvSpPr/>
          <p:nvPr/>
        </p:nvSpPr>
        <p:spPr>
          <a:xfrm>
            <a:off x="0" y="-10391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4FBCD4-645D-2F90-2F35-35E5D0635FCA}"/>
              </a:ext>
            </a:extLst>
          </p:cNvPr>
          <p:cNvSpPr/>
          <p:nvPr/>
        </p:nvSpPr>
        <p:spPr>
          <a:xfrm>
            <a:off x="-1" y="-1"/>
            <a:ext cx="7699665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39ED77-9CB1-1898-6381-BD182B70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35890"/>
            <a:ext cx="10515600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PROPOSED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33EE4C-82CD-3733-86B2-66F165EE9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25625"/>
            <a:ext cx="735676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effectLst/>
              </a:rPr>
              <a:t>Our proposed system is a sophisticated AI algorithm that uses Neural Network and machine learning to detect fake news articles.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  <a:effectLst/>
              </a:rPr>
              <a:t>f the article is considered to be fake, our system will alert the user.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The main Advantage of the system is that it consumes less time and increase accuracy.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 marL="0" indent="0" algn="just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383DA-2824-47C3-B5BE-7AAB99D0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729" y="1825625"/>
            <a:ext cx="4338205" cy="3295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508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FB116B5-4FA3-FB15-B9E6-0429AE8B72F1}"/>
              </a:ext>
            </a:extLst>
          </p:cNvPr>
          <p:cNvSpPr txBox="1">
            <a:spLocks/>
          </p:cNvSpPr>
          <p:nvPr/>
        </p:nvSpPr>
        <p:spPr>
          <a:xfrm>
            <a:off x="386788" y="2518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chemeClr val="bg1"/>
                </a:solidFill>
              </a:rPr>
              <a:t> 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DA68F-BFF6-A070-F44D-D9EED79AD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86" y="1464337"/>
            <a:ext cx="10555178" cy="49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2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FB116B5-4FA3-FB15-B9E6-0429AE8B72F1}"/>
              </a:ext>
            </a:extLst>
          </p:cNvPr>
          <p:cNvSpPr txBox="1">
            <a:spLocks/>
          </p:cNvSpPr>
          <p:nvPr/>
        </p:nvSpPr>
        <p:spPr>
          <a:xfrm>
            <a:off x="838200" y="376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chemeClr val="bg1"/>
                </a:solidFill>
              </a:rPr>
              <a:t>USECASE DIAGRAM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828461-A941-DBE8-0B8F-F5623217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30" y="1702206"/>
            <a:ext cx="9505591" cy="477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665E16-FB10-7DDF-711F-75ECF7D591BA}"/>
              </a:ext>
            </a:extLst>
          </p:cNvPr>
          <p:cNvSpPr/>
          <p:nvPr/>
        </p:nvSpPr>
        <p:spPr>
          <a:xfrm>
            <a:off x="9985664" y="4468091"/>
            <a:ext cx="696191" cy="187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B9FC6-1136-0C8F-281D-1C8E1D434E19}"/>
              </a:ext>
            </a:extLst>
          </p:cNvPr>
          <p:cNvSpPr txBox="1"/>
          <p:nvPr/>
        </p:nvSpPr>
        <p:spPr>
          <a:xfrm>
            <a:off x="9985664" y="4400026"/>
            <a:ext cx="9455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10ABA-40BB-DE39-3F91-F0A5B0293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160" y="4415141"/>
            <a:ext cx="2519680" cy="5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1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FB116B5-4FA3-FB15-B9E6-0429AE8B72F1}"/>
              </a:ext>
            </a:extLst>
          </p:cNvPr>
          <p:cNvSpPr txBox="1">
            <a:spLocks/>
          </p:cNvSpPr>
          <p:nvPr/>
        </p:nvSpPr>
        <p:spPr>
          <a:xfrm>
            <a:off x="838200" y="376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chemeClr val="bg1"/>
                </a:solidFill>
              </a:rPr>
              <a:t>CLASS DIAGRAM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1A689C5-82E2-4915-21DC-E19E06D61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" b="23532"/>
          <a:stretch/>
        </p:blipFill>
        <p:spPr>
          <a:xfrm>
            <a:off x="1515414" y="2324887"/>
            <a:ext cx="9514295" cy="287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083851-C322-2461-8A8B-C089E6276945}"/>
              </a:ext>
            </a:extLst>
          </p:cNvPr>
          <p:cNvSpPr/>
          <p:nvPr/>
        </p:nvSpPr>
        <p:spPr>
          <a:xfrm>
            <a:off x="8624455" y="2971800"/>
            <a:ext cx="81049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CEDAB-4C37-EAFE-7AA6-C07374C7E394}"/>
              </a:ext>
            </a:extLst>
          </p:cNvPr>
          <p:cNvSpPr txBox="1"/>
          <p:nvPr/>
        </p:nvSpPr>
        <p:spPr>
          <a:xfrm>
            <a:off x="8624455" y="2861846"/>
            <a:ext cx="9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48658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FFB116B5-4FA3-FB15-B9E6-0429AE8B72F1}"/>
              </a:ext>
            </a:extLst>
          </p:cNvPr>
          <p:cNvSpPr txBox="1">
            <a:spLocks/>
          </p:cNvSpPr>
          <p:nvPr/>
        </p:nvSpPr>
        <p:spPr>
          <a:xfrm>
            <a:off x="838200" y="4248"/>
            <a:ext cx="10515600" cy="1186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chemeClr val="bg1"/>
                </a:solidFill>
              </a:rPr>
              <a:t>SEQUENCE DIAGRAM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5AAF61-085C-6205-8B10-E7175B28C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4743" y="814895"/>
            <a:ext cx="8988114" cy="5806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3C5710-A225-A7BA-D9EE-43A57A5E25EA}"/>
              </a:ext>
            </a:extLst>
          </p:cNvPr>
          <p:cNvSpPr/>
          <p:nvPr/>
        </p:nvSpPr>
        <p:spPr>
          <a:xfrm>
            <a:off x="9611591" y="1018309"/>
            <a:ext cx="515666" cy="172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77E1B-666B-6603-5796-ACAFA989C24A}"/>
              </a:ext>
            </a:extLst>
          </p:cNvPr>
          <p:cNvSpPr txBox="1"/>
          <p:nvPr/>
        </p:nvSpPr>
        <p:spPr>
          <a:xfrm>
            <a:off x="9396637" y="935334"/>
            <a:ext cx="9455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b="1" dirty="0"/>
              <a:t>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7CED4-8120-6F04-D41D-4E979E4136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9836" y="3655965"/>
            <a:ext cx="2049958" cy="2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7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1EB5-162E-1372-3175-A443526F1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E84430-1189-3777-8485-BF32C9405BCA}"/>
              </a:ext>
            </a:extLst>
          </p:cNvPr>
          <p:cNvSpPr txBox="1"/>
          <p:nvPr/>
        </p:nvSpPr>
        <p:spPr>
          <a:xfrm>
            <a:off x="1176249" y="0"/>
            <a:ext cx="94612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solidFill>
                  <a:schemeClr val="bg1"/>
                </a:solidFill>
              </a:rPr>
              <a:t>USER INTERFACE DESIGN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C2A884E-0958-D663-4A05-8E885D6C47E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9" y="1406738"/>
            <a:ext cx="10307782" cy="5176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46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57663</TotalTime>
  <Words>383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(Body)</vt:lpstr>
      <vt:lpstr>Calibri Light</vt:lpstr>
      <vt:lpstr>Times New Roman</vt:lpstr>
      <vt:lpstr>Wingdings</vt:lpstr>
      <vt:lpstr>Office Theme</vt:lpstr>
      <vt:lpstr>Effective Fake News Detection  with  Machine Learning</vt:lpstr>
      <vt:lpstr>ABSTRACT</vt:lpstr>
      <vt:lpstr>EXISTING SYSTEM</vt:lpstr>
      <vt:lpstr>PROPOSED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References</vt:lpstr>
      <vt:lpstr>THANK YOU FOR YOUR  ATTENTION….  ANY QUERIES?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  with  Deep Diffusive Neural Network</dc:title>
  <dc:creator>sanjay kt</dc:creator>
  <cp:lastModifiedBy>sanjay kt</cp:lastModifiedBy>
  <cp:revision>32</cp:revision>
  <dcterms:created xsi:type="dcterms:W3CDTF">2023-09-14T19:09:52Z</dcterms:created>
  <dcterms:modified xsi:type="dcterms:W3CDTF">2024-04-12T04:39:54Z</dcterms:modified>
</cp:coreProperties>
</file>